
<file path=[Content_Types].xml><?xml version="1.0" encoding="utf-8"?>
<Types xmlns="http://schemas.openxmlformats.org/package/2006/content-types"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3245-7583-493D-A630-A4EEE62FED98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983-D314-4BC3-8640-83B4482C8C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709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nmeshi.com/Art/Art_20071219152616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篆刻的「篆」字，古时写作「瑑」，从玉字旁。凡是在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玉石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上雕琢凹凸的花纹，都 叫做「瑑」。后来竹帛成为通行的书写用具，于是篆字的形符，也由「玉」改为「竹」。其实在古代凡属于雕玉、刻石、镂竹、铭铜的范围，都可称为「篆刻」，印章的刻制只是其中的一小部分而已。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19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7531F-2B54-4D05-A451-B2CFF38904D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官印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包括皇帝的玉玺，王侯的玺印，各级官员的官印等，它是等级社会权利和身份的象征。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49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私印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个人签名画押的取代物，私人印鉴在社会生活中具有十分重要的作用。私印主要有姓名印、表字印和书简印等形式。先秦私印一般比官印略小，朱文居多，汉以后则与官印相仿，唐宋以后，官印面积增大，而私印仍维持原状，两者形状大不相同了。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6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68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肖形印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古印中有一种以图形入印的称为肖形印或图象印，其图形有任务歌舞耕织、征伐狩猎，也有鸟售花草的形象，洗练生动，有很高的艺术欣赏价值。随着肖型印的演变，以后又出现了以青龙、白虎、朱雀、玄武表示四个方向的四灵印，以及十二生肖印等，都很受人欢迎。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86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各类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24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http://www.guoxue.com/?p=5970</a:t>
            </a:r>
          </a:p>
          <a:p>
            <a:endParaRPr lang="en-US" dirty="0" smtClean="0"/>
          </a:p>
          <a:p>
            <a:r>
              <a:rPr lang="en-SG" dirty="0" smtClean="0"/>
              <a:t>http://blog.sina.com.cn/s/blog_150c89fef0102w2nc.html</a:t>
            </a:r>
          </a:p>
          <a:p>
            <a:endParaRPr lang="en-US" dirty="0" smtClean="0"/>
          </a:p>
          <a:p>
            <a:pPr latinLnBrk="0"/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摹印篆</a:t>
            </a:r>
          </a:p>
          <a:p>
            <a:pPr latinLnBrk="0"/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秦朝末期，隶书兴起，篆书圆匀弯曲的笔画变为方直。隶书平方正直的结体，对于印章，较之篆书更有利于印文的安排布局。为此，一种 “曲者以直，斜者以正，圆者以方，参差者以匀整，其文篆而非隶，其体则隶而非篆，其笔画则隶篆相融，浑穆端凝”的书体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摹印篆应运而生，并成为印章的专用文字。</a:t>
            </a:r>
          </a:p>
          <a:p>
            <a:pPr latinLnBrk="0"/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摹印篆的产生和被使用，对汉代印章的兴盛起了很大的推动作用。汉代官私印在制作上有铸、凿、琢等多种形式，采用摹印篆为印文的印章规矩中见流动，质朴而又自然。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540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-</a:t>
            </a:r>
            <a:r>
              <a:rPr lang="zh-CN" altLang="en-US" dirty="0" smtClean="0"/>
              <a:t> 篆刻的材料有水晶、玉、金属、兽角、象牙、竹、木、石料等。其中，使用最广泛的是石料。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860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-</a:t>
            </a:r>
            <a:r>
              <a:rPr lang="zh-CN" altLang="en-US" dirty="0" smtClean="0"/>
              <a:t> 篆刻的材料有水晶、玉、金属、兽角、象牙、竹、木、石料等。其中，使用最广泛的是石料。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F7983-D314-4BC3-8640-83B4482C8C1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860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729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533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38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3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70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78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04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28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739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719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00F0-83A4-44B3-82A5-7FB7D8470F47}" type="datetimeFigureOut">
              <a:rPr lang="en-SG" smtClean="0"/>
              <a:t>20/5/2016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D490-4E17-4906-A79F-3C2ACEA088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31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u-san.com/wp-content/uploads/2014/08/a1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photo.blog.sina.com.cn/showpic.html#blogid=6590b5f40100hg1h&amp;url=http://s5.sinaimg.cn/orignal/6590b5f4n735213d343c4#tc_qz_original=23619799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blog.sina.com.cn/showpic.html#blogid=6590b5f40100hg1h&amp;url=http://s9.sinaimg.cn/orignal/6590b5f4g81356ff8c398#tc_qz_original=2361979931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photo.blog.sina.com.cn/showpic.html#blogid=6590b5f40100hg1h&amp;url=http://s1.sinaimg.cn/orignal/6590b5f4n8134eb18cbc0#tc_qz_original=236197993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hoto.blog.sina.com.cn/showpic.html#blogid=6590b5f40100hg1h&amp;url=http://s10.sinaimg.cn/orignal/6590b5f4g7352263783f9#tc_qz_original=23619799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blog.sina.com.cn/showpic.html#blogid=6590b5f40100hg1h&amp;url=http://s11.sinaimg.cn/orignal/6590b5f4g8135b93e67ca#tc_qz_original=2361979931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photo.blog.sina.com.cn/showpic.html#blogid=6590b5f40100hg1h&amp;url=http://s11.sinaimg.cn/orignal/6590b5f4g81358920c9fa#tc_qz_original=23619799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.blog.sina.com.cn/showpic.html#blogid=6590b5f40100hg1h&amp;url=http://s9.sinaimg.cn/orignal/6590b5f4g8135b3b14e78#tc_qz_original=2361979931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photo.blog.sina.com.cn/showpic.html#blogid=6590b5f40100hg1h&amp;url=http://s11.sinaimg.cn/orignal/6590b5f4g8135af44562a#tc_qz_original=2361979931" TargetMode="External"/><Relationship Id="rId9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3.wdp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microsoft.com/office/2007/relationships/hdphoto" Target="../media/hdphoto16.wdp"/><Relationship Id="rId7" Type="http://schemas.openxmlformats.org/officeDocument/2006/relationships/image" Target="../media/image62.jpeg"/><Relationship Id="rId12" Type="http://schemas.microsoft.com/office/2007/relationships/hdphoto" Target="../media/hdphoto18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66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73.jpeg"/><Relationship Id="rId5" Type="http://schemas.openxmlformats.org/officeDocument/2006/relationships/image" Target="../media/image69.jpeg"/><Relationship Id="rId10" Type="http://schemas.openxmlformats.org/officeDocument/2006/relationships/image" Target="../media/image72.jpeg"/><Relationship Id="rId4" Type="http://schemas.microsoft.com/office/2007/relationships/hdphoto" Target="../media/hdphoto19.wdp"/><Relationship Id="rId9" Type="http://schemas.microsoft.com/office/2007/relationships/hdphoto" Target="../media/hdphoto2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1.jpeg"/><Relationship Id="rId3" Type="http://schemas.microsoft.com/office/2007/relationships/hdphoto" Target="../media/hdphoto22.wdp"/><Relationship Id="rId7" Type="http://schemas.microsoft.com/office/2007/relationships/hdphoto" Target="../media/hdphoto24.wdp"/><Relationship Id="rId12" Type="http://schemas.openxmlformats.org/officeDocument/2006/relationships/image" Target="../media/image80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79.jpeg"/><Relationship Id="rId5" Type="http://schemas.microsoft.com/office/2007/relationships/hdphoto" Target="../media/hdphoto23.wdp"/><Relationship Id="rId10" Type="http://schemas.openxmlformats.org/officeDocument/2006/relationships/image" Target="../media/image78.jpeg"/><Relationship Id="rId4" Type="http://schemas.openxmlformats.org/officeDocument/2006/relationships/image" Target="../media/image75.jpeg"/><Relationship Id="rId9" Type="http://schemas.microsoft.com/office/2007/relationships/hdphoto" Target="../media/hdphoto2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microsoft.com/office/2007/relationships/hdphoto" Target="../media/hdphoto26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07" y="1052736"/>
            <a:ext cx="7772400" cy="965969"/>
          </a:xfrm>
        </p:spPr>
        <p:txBody>
          <a:bodyPr/>
          <a:lstStyle/>
          <a:p>
            <a:r>
              <a:rPr lang="zh-CN" altLang="en-US" dirty="0" smtClean="0"/>
              <a:t>篆刻讲座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015" y="692696"/>
            <a:ext cx="6400800" cy="648072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啸涛</a:t>
            </a:r>
            <a:r>
              <a:rPr lang="zh-CN" altLang="en-US" sz="2400" dirty="0"/>
              <a:t>篆</a:t>
            </a:r>
            <a:r>
              <a:rPr lang="zh-CN" altLang="en-US" sz="2400" dirty="0" smtClean="0"/>
              <a:t>刻书画会</a:t>
            </a:r>
            <a:endParaRPr lang="en-SG" sz="2400" dirty="0"/>
          </a:p>
        </p:txBody>
      </p:sp>
      <p:pic>
        <p:nvPicPr>
          <p:cNvPr id="1026" name="Picture 2" descr="常见闲章篆刻内容集锦！【篆刻知识】 - 無為居士 - 聚美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" y="2550243"/>
            <a:ext cx="9144000" cy="39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1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6" descr="http://p3.so.qhimg.com/bdr/_240_/t012402f2247bc404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82338" cy="39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365209"/>
            <a:ext cx="11336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甲骨文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27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627414" y="548679"/>
            <a:ext cx="2504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金文</a:t>
            </a: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"/>
          <a:stretch/>
        </p:blipFill>
        <p:spPr bwMode="auto">
          <a:xfrm>
            <a:off x="4067943" y="2067432"/>
            <a:ext cx="4409066" cy="308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3"/>
          <a:stretch/>
        </p:blipFill>
        <p:spPr bwMode="auto">
          <a:xfrm>
            <a:off x="539552" y="2298029"/>
            <a:ext cx="3224376" cy="285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539552" y="548680"/>
            <a:ext cx="21602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/>
              <a:t>各类碑文</a:t>
            </a:r>
            <a:endParaRPr lang="en-SG" dirty="0"/>
          </a:p>
        </p:txBody>
      </p:sp>
      <p:pic>
        <p:nvPicPr>
          <p:cNvPr id="5122" name="Picture 2" descr="http://www.guoxue.com/wp-content/uploads/2012/05/20120518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6511"/>
            <a:ext cx="2847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3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uoxue.com/wp-content/uploads/2012/05/20120518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124315" cy="24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2" descr="http://www.guoxue.com/wp-content/uploads/2012/05/20120518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30" y="2164643"/>
            <a:ext cx="4113721" cy="26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548680"/>
            <a:ext cx="208823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/>
              <a:t>各类碑文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0242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4" y="1224326"/>
            <a:ext cx="7744106" cy="45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539552" y="548680"/>
            <a:ext cx="208823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/>
              <a:t>各类碑文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22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guoxue.com/wp-content/uploads/2012/05/20120518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82" y="2060848"/>
            <a:ext cx="2861669" cy="29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uoxue.com/wp-content/uploads/2012/05/20120518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880320" cy="32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539552" y="548680"/>
            <a:ext cx="201622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en-US" altLang="zh-CN" dirty="0" smtClean="0"/>
              <a:t>.</a:t>
            </a:r>
            <a:r>
              <a:rPr lang="zh-CN" altLang="en-US" dirty="0"/>
              <a:t>各类碑文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0309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0" name="Shape 9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hape 9221"/>
          <p:cNvSpPr txBox="1"/>
          <p:nvPr>
            <p:ph type="title"/>
          </p:nvPr>
        </p:nvSpPr>
        <p:spPr>
          <a:xfrm>
            <a:off x="107504" y="980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CN"/>
              <a:t>印章的欣赏</a:t>
            </a:r>
            <a:endParaRPr/>
          </a:p>
        </p:txBody>
      </p:sp>
      <p:sp>
        <p:nvSpPr>
          <p:cNvPr id="9222" name="Shape 9222"/>
          <p:cNvSpPr txBox="1"/>
          <p:nvPr>
            <p:ph idx="1" type="body"/>
          </p:nvPr>
        </p:nvSpPr>
        <p:spPr>
          <a:xfrm>
            <a:off x="2699792" y="2276872"/>
            <a:ext cx="28908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CN"/>
              <a:t>1. 印材 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CN"/>
              <a:t>2. 印面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CN"/>
              <a:t>3. 边款</a:t>
            </a:r>
            <a:endParaRPr/>
          </a:p>
        </p:txBody>
      </p:sp>
      <p:sp>
        <p:nvSpPr>
          <p:cNvPr id="9223" name="Shape 9223"/>
          <p:cNvSpPr/>
          <p:nvPr/>
        </p:nvSpPr>
        <p:spPr>
          <a:xfrm>
            <a:off x="-1418856" y="6858012"/>
            <a:ext cx="9145500" cy="4047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67544" y="37573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b="1" dirty="0"/>
              <a:t>印材 </a:t>
            </a:r>
            <a:endParaRPr lang="en-SG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762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54" y="2924944"/>
            <a:ext cx="4469951" cy="279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39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91" y="12341"/>
            <a:ext cx="7126209" cy="644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395536" y="37573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b="1" dirty="0"/>
              <a:t>印材 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161401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81" y="1323975"/>
            <a:ext cx="6765652" cy="51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467544" y="37573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b="1" dirty="0"/>
              <a:t>印材 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36515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什么是篆刻？</a:t>
            </a:r>
            <a:endParaRPr lang="en-S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6861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dirty="0"/>
              <a:t>篆刻</a:t>
            </a:r>
            <a:r>
              <a:rPr lang="zh-CN" altLang="en-US" sz="2400" dirty="0" smtClean="0"/>
              <a:t>，是中国一门独特的传统艺术；</a:t>
            </a:r>
            <a:endParaRPr lang="en-US" altLang="zh-CN" sz="2400" dirty="0" smtClean="0"/>
          </a:p>
          <a:p>
            <a:pPr marL="0" indent="0" algn="ctr">
              <a:buNone/>
            </a:pPr>
            <a:r>
              <a:rPr lang="zh-CN" altLang="en-US" sz="2400" dirty="0" smtClean="0"/>
              <a:t>以刀</a:t>
            </a:r>
            <a:r>
              <a:rPr lang="zh-CN" altLang="en-US" sz="2400" dirty="0"/>
              <a:t>代笔，在印材</a:t>
            </a:r>
            <a:r>
              <a:rPr lang="zh-CN" altLang="en-US" sz="2400" dirty="0" smtClean="0"/>
              <a:t>上进行刻写文字或图像</a:t>
            </a:r>
            <a:endParaRPr lang="en-SG" sz="2400" dirty="0"/>
          </a:p>
        </p:txBody>
      </p:sp>
      <p:pic>
        <p:nvPicPr>
          <p:cNvPr id="2050" name="Picture 2" descr="秦．昌武君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40" y="3418726"/>
            <a:ext cx="1795707" cy="17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9064" y="537321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秦．昌武君印</a:t>
            </a:r>
            <a:endParaRPr lang="en-SG" dirty="0"/>
          </a:p>
        </p:txBody>
      </p:sp>
      <p:sp>
        <p:nvSpPr>
          <p:cNvPr id="11" name="Rectangle 10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6" name="Picture 8" descr="【学篆刻 &lt;wbr&gt;之 &lt;wbr&gt;第五章 &lt;wbr&gt;印章的品类】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361" b="64455"/>
          <a:stretch/>
        </p:blipFill>
        <p:spPr bwMode="auto">
          <a:xfrm>
            <a:off x="1763688" y="3311697"/>
            <a:ext cx="2079389" cy="19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43542" y="53030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古印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551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4" y="2052791"/>
            <a:ext cx="9174021" cy="44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67544" y="375736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b="1" dirty="0"/>
              <a:t>印材 </a:t>
            </a:r>
            <a:endParaRPr lang="en-SG" sz="2400" b="1" dirty="0"/>
          </a:p>
        </p:txBody>
      </p:sp>
    </p:spTree>
    <p:extLst>
      <p:ext uri="{BB962C8B-B14F-4D97-AF65-F5344CB8AC3E}">
        <p14:creationId xmlns:p14="http://schemas.microsoft.com/office/powerpoint/2010/main" val="335261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539552" y="548680"/>
            <a:ext cx="9028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2. </a:t>
            </a:r>
            <a:r>
              <a:rPr lang="zh-CN" altLang="en-US" dirty="0"/>
              <a:t>印面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1180691" y="45533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朱文</a:t>
            </a:r>
            <a:endParaRPr lang="en-SG" dirty="0"/>
          </a:p>
        </p:txBody>
      </p:sp>
      <p:pic>
        <p:nvPicPr>
          <p:cNvPr id="7" name="Picture 6" descr="【学篆刻 &lt;wbr&gt;之 &lt;wbr&gt;第七章 &lt;wbr&gt;篆刻章法】">
            <a:hlinkClick r:id="rId2" tgtFrame="&quot;_blank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1"/>
          <a:stretch/>
        </p:blipFill>
        <p:spPr bwMode="auto">
          <a:xfrm>
            <a:off x="818291" y="3109631"/>
            <a:ext cx="1534331" cy="138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【学篆刻 &lt;wbr&gt;之 &lt;wbr&gt;第七章 &lt;wbr&gt;篆刻章法】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3"/>
          <a:stretch/>
        </p:blipFill>
        <p:spPr bwMode="auto">
          <a:xfrm>
            <a:off x="2806736" y="2395754"/>
            <a:ext cx="1658319" cy="209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【学篆刻 &lt;wbr&gt;之 &lt;wbr&gt;第七章 &lt;wbr&gt;篆刻章法】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95" y="2939143"/>
            <a:ext cx="264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250697" y="47467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朱白相间</a:t>
            </a:r>
            <a:endParaRPr lang="en-SG" dirty="0"/>
          </a:p>
        </p:txBody>
      </p:sp>
      <p:sp>
        <p:nvSpPr>
          <p:cNvPr id="12" name="Rectangle 11"/>
          <p:cNvSpPr/>
          <p:nvPr/>
        </p:nvSpPr>
        <p:spPr>
          <a:xfrm>
            <a:off x="3664170" y="47057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白文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51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【学篆刻 &lt;wbr&gt;之 &lt;wbr&gt;第七章 &lt;wbr&gt;篆刻章法】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87" y="3717032"/>
            <a:ext cx="2937272" cy="15142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4100365" y="54201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细致婉</a:t>
            </a:r>
            <a:r>
              <a:rPr lang="zh-CN" altLang="en-US" dirty="0"/>
              <a:t>约</a:t>
            </a:r>
            <a:endParaRPr lang="en-SG" dirty="0"/>
          </a:p>
        </p:txBody>
      </p:sp>
      <p:pic>
        <p:nvPicPr>
          <p:cNvPr id="5122" name="Picture 2" descr="http://s16.sinaimg.cn/mw690/00645LlLgy6SgqRASFpcf&amp;6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9140"/>
            <a:ext cx="1400573" cy="14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inshizhuanke.com/images/20110612%20(1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" t="-18929" r="55544" b="18929"/>
          <a:stretch/>
        </p:blipFill>
        <p:spPr bwMode="auto">
          <a:xfrm>
            <a:off x="4445069" y="371391"/>
            <a:ext cx="1806258" cy="21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07483" y="2978120"/>
            <a:ext cx="2343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残</a:t>
            </a:r>
            <a:r>
              <a:rPr lang="zh-CN" altLang="en-US" dirty="0" smtClean="0"/>
              <a:t>缺，苍劲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6730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【学篆刻 &lt;wbr&gt;之 &lt;wbr&gt;第七章 &lt;wbr&gt;篆刻章法】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5622"/>
            <a:ext cx="2677104" cy="2013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 descr="【学篆刻 &lt;wbr&gt;之 &lt;wbr&gt;第七章 &lt;wbr&gt;篆刻章法】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692696"/>
            <a:ext cx="4021455" cy="171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【学篆刻 &lt;wbr&gt;之 &lt;wbr&gt;第七章 &lt;wbr&gt;篆刻章法】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" y="3929900"/>
            <a:ext cx="3496945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【学篆刻 &lt;wbr&gt;之 &lt;wbr&gt;第七章 &lt;wbr&gt;篆刻章法】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21" y="3680924"/>
            <a:ext cx="2916874" cy="23545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660232" y="278092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栏格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2011088" y="564162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组合边</a:t>
            </a:r>
            <a:endParaRPr lang="en-SG" dirty="0"/>
          </a:p>
        </p:txBody>
      </p:sp>
      <p:sp>
        <p:nvSpPr>
          <p:cNvPr id="11" name="Rectangle 10"/>
          <p:cNvSpPr/>
          <p:nvPr/>
        </p:nvSpPr>
        <p:spPr>
          <a:xfrm>
            <a:off x="7241505" y="548783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不用边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003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9028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en-US" dirty="0"/>
              <a:t>边款</a:t>
            </a:r>
            <a:endParaRPr lang="en-SG" dirty="0"/>
          </a:p>
        </p:txBody>
      </p:sp>
      <p:sp>
        <p:nvSpPr>
          <p:cNvPr id="9" name="Rectangle 8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976438"/>
            <a:ext cx="74485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0.so.qhimg.com/t019924abc9db8c2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908720"/>
            <a:ext cx="3240360" cy="47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404664"/>
            <a:ext cx="9028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en-US" dirty="0"/>
              <a:t>边款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209371" y="572028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zh-CN" altLang="en-US" sz="1400" dirty="0"/>
              <a:t>吴昌硕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2157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942666"/>
            <a:ext cx="27336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2" y="2157463"/>
            <a:ext cx="2133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57132"/>
            <a:ext cx="13335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323528" y="404664"/>
            <a:ext cx="9028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3. </a:t>
            </a:r>
            <a:r>
              <a:rPr lang="zh-CN" altLang="en-US" dirty="0"/>
              <a:t>边款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86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</a:t>
            </a:r>
            <a:r>
              <a:rPr lang="zh-CN" altLang="en-US" dirty="0" smtClean="0"/>
              <a:t>代印</a:t>
            </a:r>
            <a:r>
              <a:rPr lang="zh-CN" altLang="en-US" dirty="0" smtClean="0"/>
              <a:t>面构图的安排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an Kian Por 2.jpg"/>
          <p:cNvPicPr>
            <a:picLocks noChangeAspect="1"/>
          </p:cNvPicPr>
          <p:nvPr/>
        </p:nvPicPr>
        <p:blipFill>
          <a:blip r:embed="rId2" cstate="print"/>
          <a:srcRect l="64973" t="65625" r="7594" b="18750"/>
          <a:stretch>
            <a:fillRect/>
          </a:stretch>
        </p:blipFill>
        <p:spPr>
          <a:xfrm>
            <a:off x="3286116" y="2786058"/>
            <a:ext cx="2262203" cy="17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6050" y="450057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/>
              <a:t>山外有山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陈建坡，戊子年</a:t>
            </a:r>
            <a:endParaRPr lang="en-US" dirty="0"/>
          </a:p>
        </p:txBody>
      </p:sp>
      <p:pic>
        <p:nvPicPr>
          <p:cNvPr id="13" name="Picture 12" descr="Tan Kian Por 22.jpg"/>
          <p:cNvPicPr>
            <a:picLocks noChangeAspect="1"/>
          </p:cNvPicPr>
          <p:nvPr/>
        </p:nvPicPr>
        <p:blipFill>
          <a:blip r:embed="rId3" cstate="print"/>
          <a:srcRect l="26364" t="51041" r="57754" b="36459"/>
          <a:stretch>
            <a:fillRect/>
          </a:stretch>
        </p:blipFill>
        <p:spPr>
          <a:xfrm rot="10800000">
            <a:off x="6286512" y="3143248"/>
            <a:ext cx="2095515" cy="2286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9322" y="53578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/>
              <a:t>书卷气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陈建坡，丙戌年</a:t>
            </a:r>
            <a:endParaRPr lang="en-US" dirty="0"/>
          </a:p>
        </p:txBody>
      </p:sp>
      <p:pic>
        <p:nvPicPr>
          <p:cNvPr id="16" name="Picture 15" descr="Tan Kian Por.jpg"/>
          <p:cNvPicPr>
            <a:picLocks noChangeAspect="1"/>
          </p:cNvPicPr>
          <p:nvPr/>
        </p:nvPicPr>
        <p:blipFill>
          <a:blip r:embed="rId4" cstate="print"/>
          <a:srcRect l="36471" t="59375" r="44759" b="20833"/>
          <a:stretch>
            <a:fillRect/>
          </a:stretch>
        </p:blipFill>
        <p:spPr>
          <a:xfrm rot="10800000">
            <a:off x="714348" y="1500174"/>
            <a:ext cx="1319723" cy="19288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50043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一言无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陈建坡，己丑年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644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</a:t>
            </a:r>
            <a:r>
              <a:rPr lang="zh-CN" altLang="en-US" dirty="0" smtClean="0"/>
              <a:t>代印</a:t>
            </a:r>
            <a:r>
              <a:rPr lang="zh-CN" altLang="en-US" dirty="0" smtClean="0"/>
              <a:t>面构图的安排</a:t>
            </a:r>
            <a:endParaRPr lang="en-US" dirty="0"/>
          </a:p>
        </p:txBody>
      </p:sp>
      <p:pic>
        <p:nvPicPr>
          <p:cNvPr id="5" name="Content Placeholder 3" descr="Oh Chai Hoo.jpg"/>
          <p:cNvPicPr>
            <a:picLocks noChangeAspect="1"/>
          </p:cNvPicPr>
          <p:nvPr/>
        </p:nvPicPr>
        <p:blipFill>
          <a:blip r:embed="rId2" cstate="print"/>
          <a:srcRect l="71442" t="36111" r="11446" b="40278"/>
          <a:stretch>
            <a:fillRect/>
          </a:stretch>
        </p:blipFill>
        <p:spPr>
          <a:xfrm rot="10800000">
            <a:off x="5724128" y="1901215"/>
            <a:ext cx="1714512" cy="3279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2624" y="5044487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花不语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，胡财和，</a:t>
            </a:r>
            <a:r>
              <a:rPr lang="en-US" altLang="zh-CN" dirty="0" smtClean="0"/>
              <a:t>2015</a:t>
            </a:r>
            <a:endParaRPr lang="en-US" dirty="0"/>
          </a:p>
        </p:txBody>
      </p:sp>
      <p:pic>
        <p:nvPicPr>
          <p:cNvPr id="7" name="Content Placeholder 3" descr="Oh Chai Hoo.jpg"/>
          <p:cNvPicPr>
            <a:picLocks noChangeAspect="1"/>
          </p:cNvPicPr>
          <p:nvPr/>
        </p:nvPicPr>
        <p:blipFill>
          <a:blip r:embed="rId2" cstate="print"/>
          <a:srcRect l="29508" t="73329" r="44262" b="8930"/>
          <a:stretch>
            <a:fillRect/>
          </a:stretch>
        </p:blipFill>
        <p:spPr>
          <a:xfrm rot="10800000">
            <a:off x="1629521" y="1595041"/>
            <a:ext cx="1896034" cy="1777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0292" y="3356051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和而不同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，胡财和，</a:t>
            </a:r>
            <a:r>
              <a:rPr lang="en-US" altLang="zh-CN" dirty="0" smtClean="0"/>
              <a:t>2015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 descr="IMG_3503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9677" t="14482" r="12903" b="13109"/>
          <a:stretch>
            <a:fillRect/>
          </a:stretch>
        </p:blipFill>
        <p:spPr>
          <a:xfrm>
            <a:off x="1531829" y="3929066"/>
            <a:ext cx="1928826" cy="20091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4671" y="5877272"/>
            <a:ext cx="3063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《</a:t>
            </a:r>
            <a:r>
              <a:rPr lang="zh-CN" altLang="en-US" sz="1600" dirty="0" smtClean="0"/>
              <a:t>春去春又回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，郑木彰，</a:t>
            </a:r>
            <a:r>
              <a:rPr lang="en-US" altLang="zh-CN" sz="1600" dirty="0" smtClean="0"/>
              <a:t>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384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文字与图案的结合</a:t>
            </a:r>
            <a:endParaRPr lang="en-US" dirty="0"/>
          </a:p>
        </p:txBody>
      </p:sp>
      <p:pic>
        <p:nvPicPr>
          <p:cNvPr id="4" name="Content Placeholder 3" descr="Tan Chin Bo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l="51869" t="5296" r="21878" b="78920"/>
          <a:stretch>
            <a:fillRect/>
          </a:stretch>
        </p:blipFill>
        <p:spPr>
          <a:xfrm rot="10800000">
            <a:off x="6084168" y="3717032"/>
            <a:ext cx="2786082" cy="2321734"/>
          </a:xfrm>
        </p:spPr>
      </p:pic>
      <p:pic>
        <p:nvPicPr>
          <p:cNvPr id="5" name="Content Placeholder 3" descr="Tan Chin Boon2.jpg"/>
          <p:cNvPicPr>
            <a:picLocks noChangeAspect="1"/>
          </p:cNvPicPr>
          <p:nvPr/>
        </p:nvPicPr>
        <p:blipFill>
          <a:blip r:embed="rId3" cstate="print"/>
          <a:srcRect l="38742" t="32129" r="15315" b="25254"/>
          <a:stretch>
            <a:fillRect/>
          </a:stretch>
        </p:blipFill>
        <p:spPr>
          <a:xfrm rot="10800000">
            <a:off x="1714480" y="1428736"/>
            <a:ext cx="3929090" cy="5051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152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陈振文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455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篆刻的</a:t>
            </a:r>
            <a:r>
              <a:rPr lang="zh-CN" altLang="en-US" sz="4000" dirty="0"/>
              <a:t>用</a:t>
            </a:r>
            <a:r>
              <a:rPr lang="zh-CN" altLang="en-US" sz="4000" dirty="0" smtClean="0"/>
              <a:t>途及形式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287" y="1927374"/>
            <a:ext cx="447484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官印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私印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闲章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4. </a:t>
            </a:r>
            <a:r>
              <a:rPr lang="zh-CN" altLang="en-US" dirty="0" smtClean="0"/>
              <a:t>肖形章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82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本土</a:t>
            </a:r>
            <a:r>
              <a:rPr lang="zh-CN" altLang="en-US" dirty="0" smtClean="0"/>
              <a:t>化</a:t>
            </a:r>
            <a:r>
              <a:rPr lang="zh-CN" altLang="en-US" dirty="0"/>
              <a:t>的</a:t>
            </a:r>
            <a:r>
              <a:rPr lang="zh-CN" altLang="en-US" dirty="0" smtClean="0"/>
              <a:t>题</a:t>
            </a:r>
            <a:r>
              <a:rPr lang="zh-CN" altLang="en-US" dirty="0" smtClean="0"/>
              <a:t>材及语言</a:t>
            </a:r>
            <a:endParaRPr lang="en-US" dirty="0"/>
          </a:p>
        </p:txBody>
      </p:sp>
      <p:pic>
        <p:nvPicPr>
          <p:cNvPr id="4" name="Content Placeholder 3" descr="Tan Chin Bo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628" t="17994" r="9864" b="27709"/>
          <a:stretch>
            <a:fillRect/>
          </a:stretch>
        </p:blipFill>
        <p:spPr>
          <a:xfrm>
            <a:off x="773816" y="1700808"/>
            <a:ext cx="2286016" cy="2891138"/>
          </a:xfrm>
        </p:spPr>
      </p:pic>
      <p:pic>
        <p:nvPicPr>
          <p:cNvPr id="5" name="Picture 4" descr="Tan Chin Boon4.jpg"/>
          <p:cNvPicPr>
            <a:picLocks noChangeAspect="1"/>
          </p:cNvPicPr>
          <p:nvPr/>
        </p:nvPicPr>
        <p:blipFill>
          <a:blip r:embed="rId3" cstate="print"/>
          <a:srcRect l="48022" t="33333" r="27433" b="25000"/>
          <a:stretch>
            <a:fillRect/>
          </a:stretch>
        </p:blipFill>
        <p:spPr>
          <a:xfrm rot="10800000">
            <a:off x="4150781" y="1500174"/>
            <a:ext cx="1357323" cy="3193701"/>
          </a:xfrm>
          <a:prstGeom prst="rect">
            <a:avLst/>
          </a:prstGeom>
        </p:spPr>
      </p:pic>
      <p:pic>
        <p:nvPicPr>
          <p:cNvPr id="6" name="Picture 5" descr="Tan Chin Boon.jpg"/>
          <p:cNvPicPr>
            <a:picLocks noChangeAspect="1"/>
          </p:cNvPicPr>
          <p:nvPr/>
        </p:nvPicPr>
        <p:blipFill>
          <a:blip r:embed="rId4" cstate="print"/>
          <a:srcRect l="37915" t="30366" r="12995" b="20265"/>
          <a:stretch>
            <a:fillRect/>
          </a:stretch>
        </p:blipFill>
        <p:spPr>
          <a:xfrm rot="10800000">
            <a:off x="6431668" y="1652780"/>
            <a:ext cx="2100772" cy="2928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158" y="121442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陈振文</a:t>
            </a:r>
            <a:endParaRPr lang="en-US" sz="2800" dirty="0"/>
          </a:p>
        </p:txBody>
      </p:sp>
      <p:pic>
        <p:nvPicPr>
          <p:cNvPr id="8" name="Content Placeholder 3" descr="Tan Chin Boon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44630" t="78605" r="22116" b="4980"/>
          <a:stretch>
            <a:fillRect/>
          </a:stretch>
        </p:blipFill>
        <p:spPr>
          <a:xfrm>
            <a:off x="502314" y="4581128"/>
            <a:ext cx="2714609" cy="1857365"/>
          </a:xfrm>
          <a:prstGeom prst="rect">
            <a:avLst/>
          </a:prstGeom>
        </p:spPr>
      </p:pic>
      <p:pic>
        <p:nvPicPr>
          <p:cNvPr id="9" name="Picture 8" descr="Tan Chin Boon4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61017" t="7291" r="24545" b="79167"/>
          <a:stretch>
            <a:fillRect/>
          </a:stretch>
        </p:blipFill>
        <p:spPr>
          <a:xfrm rot="10800000">
            <a:off x="4227144" y="4881698"/>
            <a:ext cx="1208952" cy="1571637"/>
          </a:xfrm>
          <a:prstGeom prst="rect">
            <a:avLst/>
          </a:prstGeom>
        </p:spPr>
      </p:pic>
      <p:pic>
        <p:nvPicPr>
          <p:cNvPr id="10" name="Picture 9" descr="Tan Chin Boon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57253" t="6439" r="23408" b="78069"/>
          <a:stretch>
            <a:fillRect/>
          </a:stretch>
        </p:blipFill>
        <p:spPr>
          <a:xfrm rot="10800000">
            <a:off x="6745350" y="4628918"/>
            <a:ext cx="1643074" cy="18244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792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本土化的题材及语言</a:t>
            </a:r>
            <a:endParaRPr lang="en-US" dirty="0"/>
          </a:p>
        </p:txBody>
      </p:sp>
      <p:pic>
        <p:nvPicPr>
          <p:cNvPr id="6" name="Content Placeholder 5" descr="Tan Chin Bo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851" t="33514" r="8573" b="25254"/>
          <a:stretch>
            <a:fillRect/>
          </a:stretch>
        </p:blipFill>
        <p:spPr>
          <a:xfrm rot="10800000">
            <a:off x="2499157" y="1285860"/>
            <a:ext cx="1928827" cy="2857522"/>
          </a:xfrm>
        </p:spPr>
      </p:pic>
      <p:pic>
        <p:nvPicPr>
          <p:cNvPr id="7" name="Picture 6" descr="Tan Chin Boon5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44139" t="77942" r="37742" b="8333"/>
          <a:stretch>
            <a:fillRect/>
          </a:stretch>
        </p:blipFill>
        <p:spPr>
          <a:xfrm>
            <a:off x="5290940" y="4572007"/>
            <a:ext cx="1643074" cy="1725200"/>
          </a:xfrm>
          <a:prstGeom prst="rect">
            <a:avLst/>
          </a:prstGeom>
        </p:spPr>
      </p:pic>
      <p:pic>
        <p:nvPicPr>
          <p:cNvPr id="5" name="Content Placeholder 5" descr="Tan Chin Boon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57137" t="3621" r="22860" b="78856"/>
          <a:stretch>
            <a:fillRect/>
          </a:stretch>
        </p:blipFill>
        <p:spPr>
          <a:xfrm rot="10800000">
            <a:off x="856083" y="4284682"/>
            <a:ext cx="1785950" cy="2168654"/>
          </a:xfrm>
          <a:prstGeom prst="rect">
            <a:avLst/>
          </a:prstGeom>
        </p:spPr>
      </p:pic>
      <p:pic>
        <p:nvPicPr>
          <p:cNvPr id="8" name="Picture 7" descr="Tan Chin Boon5.jpg"/>
          <p:cNvPicPr>
            <a:picLocks noChangeAspect="1"/>
          </p:cNvPicPr>
          <p:nvPr/>
        </p:nvPicPr>
        <p:blipFill>
          <a:blip r:embed="rId3" cstate="print"/>
          <a:srcRect l="48895" t="23591" r="27323" b="60110"/>
          <a:stretch>
            <a:fillRect/>
          </a:stretch>
        </p:blipFill>
        <p:spPr>
          <a:xfrm>
            <a:off x="5148064" y="2428868"/>
            <a:ext cx="1714512" cy="1628786"/>
          </a:xfrm>
          <a:prstGeom prst="rect">
            <a:avLst/>
          </a:prstGeom>
        </p:spPr>
      </p:pic>
      <p:pic>
        <p:nvPicPr>
          <p:cNvPr id="9" name="Content Placeholder 5" descr="Tan Chin Boon1.jpg"/>
          <p:cNvPicPr>
            <a:picLocks noChangeAspect="1"/>
          </p:cNvPicPr>
          <p:nvPr/>
        </p:nvPicPr>
        <p:blipFill>
          <a:blip r:embed="rId2" cstate="print"/>
          <a:srcRect l="34277" t="49113" r="46959" b="37487"/>
          <a:stretch>
            <a:fillRect/>
          </a:stretch>
        </p:blipFill>
        <p:spPr>
          <a:xfrm rot="10800000">
            <a:off x="641769" y="2285992"/>
            <a:ext cx="1857388" cy="1838537"/>
          </a:xfrm>
          <a:prstGeom prst="rect">
            <a:avLst/>
          </a:prstGeom>
        </p:spPr>
      </p:pic>
      <p:pic>
        <p:nvPicPr>
          <p:cNvPr id="10" name="Picture 9" descr="Tan Chin Boon5.jpg"/>
          <p:cNvPicPr>
            <a:picLocks noChangeAspect="1"/>
          </p:cNvPicPr>
          <p:nvPr/>
        </p:nvPicPr>
        <p:blipFill>
          <a:blip r:embed="rId3" cstate="print"/>
          <a:srcRect l="48896" t="40748" r="28512" b="32659"/>
          <a:stretch>
            <a:fillRect/>
          </a:stretch>
        </p:blipFill>
        <p:spPr>
          <a:xfrm>
            <a:off x="6862576" y="1500174"/>
            <a:ext cx="1571636" cy="25642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224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新加坡题材，著名地标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卓志豪</a:t>
            </a:r>
            <a:endParaRPr lang="en-US" sz="2800" dirty="0"/>
          </a:p>
        </p:txBody>
      </p:sp>
      <p:pic>
        <p:nvPicPr>
          <p:cNvPr id="6" name="Picture 5" descr="Toh Chee Hao.jpg"/>
          <p:cNvPicPr>
            <a:picLocks noChangeAspect="1"/>
          </p:cNvPicPr>
          <p:nvPr/>
        </p:nvPicPr>
        <p:blipFill>
          <a:blip r:embed="rId2" cstate="print"/>
          <a:srcRect l="35220" t="17560" r="49363" b="70833"/>
          <a:stretch>
            <a:fillRect/>
          </a:stretch>
        </p:blipFill>
        <p:spPr>
          <a:xfrm>
            <a:off x="285720" y="1857364"/>
            <a:ext cx="1643074" cy="1714512"/>
          </a:xfrm>
          <a:prstGeom prst="rect">
            <a:avLst/>
          </a:prstGeom>
        </p:spPr>
      </p:pic>
      <p:pic>
        <p:nvPicPr>
          <p:cNvPr id="7" name="Picture 6" descr="Toh Chee Hao.jpg"/>
          <p:cNvPicPr>
            <a:picLocks noChangeAspect="1"/>
          </p:cNvPicPr>
          <p:nvPr/>
        </p:nvPicPr>
        <p:blipFill>
          <a:blip r:embed="rId2" cstate="print"/>
          <a:srcRect l="70749" t="16667" r="11925" b="69791"/>
          <a:stretch>
            <a:fillRect/>
          </a:stretch>
        </p:blipFill>
        <p:spPr>
          <a:xfrm>
            <a:off x="3714744" y="1785926"/>
            <a:ext cx="1851892" cy="2006216"/>
          </a:xfrm>
          <a:prstGeom prst="rect">
            <a:avLst/>
          </a:prstGeom>
        </p:spPr>
      </p:pic>
      <p:pic>
        <p:nvPicPr>
          <p:cNvPr id="8" name="Picture 7" descr="Toh Chee Hao.jpg"/>
          <p:cNvPicPr>
            <a:picLocks noChangeAspect="1"/>
          </p:cNvPicPr>
          <p:nvPr/>
        </p:nvPicPr>
        <p:blipFill>
          <a:blip r:embed="rId2" cstate="print"/>
          <a:srcRect l="72256" t="41712" r="14185" b="47419"/>
          <a:stretch>
            <a:fillRect/>
          </a:stretch>
        </p:blipFill>
        <p:spPr>
          <a:xfrm>
            <a:off x="3786182" y="4075932"/>
            <a:ext cx="1671649" cy="1857388"/>
          </a:xfrm>
          <a:prstGeom prst="rect">
            <a:avLst/>
          </a:prstGeom>
        </p:spPr>
      </p:pic>
      <p:pic>
        <p:nvPicPr>
          <p:cNvPr id="9" name="Picture 8" descr="Toh Chee Hao.jpg"/>
          <p:cNvPicPr>
            <a:picLocks noChangeAspect="1"/>
          </p:cNvPicPr>
          <p:nvPr/>
        </p:nvPicPr>
        <p:blipFill>
          <a:blip r:embed="rId2" cstate="print"/>
          <a:srcRect l="70243" t="70104" r="13802" b="17708"/>
          <a:stretch>
            <a:fillRect/>
          </a:stretch>
        </p:blipFill>
        <p:spPr>
          <a:xfrm>
            <a:off x="7215206" y="4147370"/>
            <a:ext cx="1551792" cy="1643074"/>
          </a:xfrm>
          <a:prstGeom prst="rect">
            <a:avLst/>
          </a:prstGeom>
        </p:spPr>
      </p:pic>
      <p:pic>
        <p:nvPicPr>
          <p:cNvPr id="10" name="Picture 9" descr="Toh Chee Hao.jpg"/>
          <p:cNvPicPr>
            <a:picLocks noChangeAspect="1"/>
          </p:cNvPicPr>
          <p:nvPr/>
        </p:nvPicPr>
        <p:blipFill>
          <a:blip r:embed="rId2" cstate="print"/>
          <a:srcRect l="28877" t="39583" r="46578" b="42708"/>
          <a:stretch>
            <a:fillRect/>
          </a:stretch>
        </p:blipFill>
        <p:spPr>
          <a:xfrm>
            <a:off x="6643670" y="1500174"/>
            <a:ext cx="2500330" cy="2500330"/>
          </a:xfrm>
          <a:prstGeom prst="rect">
            <a:avLst/>
          </a:prstGeom>
        </p:spPr>
      </p:pic>
      <p:pic>
        <p:nvPicPr>
          <p:cNvPr id="11" name="Picture 10" descr="Toh Chee Hao.jpg"/>
          <p:cNvPicPr>
            <a:picLocks noChangeAspect="1"/>
          </p:cNvPicPr>
          <p:nvPr/>
        </p:nvPicPr>
        <p:blipFill>
          <a:blip r:embed="rId2" cstate="print"/>
          <a:srcRect l="28877" t="66667" r="43689" b="14583"/>
          <a:stretch>
            <a:fillRect/>
          </a:stretch>
        </p:blipFill>
        <p:spPr>
          <a:xfrm>
            <a:off x="0" y="3933056"/>
            <a:ext cx="2186849" cy="2071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36433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旧国家剧场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36433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旧火城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357187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虎豹别墅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00496" y="58618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咖啡山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586188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新加坡体育城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15206" y="579044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花园城市</a:t>
            </a:r>
            <a:r>
              <a:rPr lang="en-US" altLang="zh-CN" dirty="0" smtClean="0"/>
              <a:t>》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579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印材的多样性</a:t>
            </a:r>
            <a:endParaRPr lang="en-US" dirty="0"/>
          </a:p>
        </p:txBody>
      </p:sp>
      <p:pic>
        <p:nvPicPr>
          <p:cNvPr id="4" name="Picture 3" descr="Oh Chai Hoo1.jpg"/>
          <p:cNvPicPr>
            <a:picLocks noChangeAspect="1"/>
          </p:cNvPicPr>
          <p:nvPr/>
        </p:nvPicPr>
        <p:blipFill>
          <a:blip r:embed="rId3" cstate="print"/>
          <a:srcRect l="24545" t="17708" r="55241" b="54167"/>
          <a:stretch>
            <a:fillRect/>
          </a:stretch>
        </p:blipFill>
        <p:spPr>
          <a:xfrm>
            <a:off x="5715008" y="2143116"/>
            <a:ext cx="1643074" cy="3168786"/>
          </a:xfrm>
          <a:prstGeom prst="rect">
            <a:avLst/>
          </a:prstGeom>
        </p:spPr>
      </p:pic>
      <p:pic>
        <p:nvPicPr>
          <p:cNvPr id="9" name="Picture 8" descr="Oh Chai Hoo1.jpg"/>
          <p:cNvPicPr>
            <a:picLocks noChangeAspect="1"/>
          </p:cNvPicPr>
          <p:nvPr/>
        </p:nvPicPr>
        <p:blipFill>
          <a:blip r:embed="rId3" cstate="print"/>
          <a:srcRect l="15882" t="56250" r="45134" b="16666"/>
          <a:stretch>
            <a:fillRect/>
          </a:stretch>
        </p:blipFill>
        <p:spPr>
          <a:xfrm>
            <a:off x="1785918" y="2500306"/>
            <a:ext cx="2819053" cy="2714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5357826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境由心造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，胡财和，</a:t>
            </a:r>
            <a:r>
              <a:rPr lang="en-US" altLang="zh-CN" dirty="0" smtClean="0"/>
              <a:t>2015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618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印材的多样性</a:t>
            </a:r>
            <a:endParaRPr lang="en-US" dirty="0"/>
          </a:p>
        </p:txBody>
      </p:sp>
      <p:pic>
        <p:nvPicPr>
          <p:cNvPr id="4" name="Content Placeholder 3" descr="IMG_349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413" y="1715758"/>
            <a:ext cx="1849752" cy="2362014"/>
          </a:xfrm>
        </p:spPr>
      </p:pic>
      <p:pic>
        <p:nvPicPr>
          <p:cNvPr id="5" name="Picture 4" descr="IMG_3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5758"/>
            <a:ext cx="1373413" cy="2362014"/>
          </a:xfrm>
          <a:prstGeom prst="rect">
            <a:avLst/>
          </a:prstGeom>
        </p:spPr>
      </p:pic>
      <p:pic>
        <p:nvPicPr>
          <p:cNvPr id="7" name="Picture 6" descr="IMG_3496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6974" y="4653136"/>
            <a:ext cx="1785950" cy="1870177"/>
          </a:xfrm>
          <a:prstGeom prst="rect">
            <a:avLst/>
          </a:prstGeom>
        </p:spPr>
      </p:pic>
      <p:pic>
        <p:nvPicPr>
          <p:cNvPr id="8" name="Picture 7" descr="IMG_34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9820" y="4653136"/>
            <a:ext cx="1865526" cy="1857364"/>
          </a:xfrm>
          <a:prstGeom prst="rect">
            <a:avLst/>
          </a:prstGeom>
        </p:spPr>
      </p:pic>
      <p:pic>
        <p:nvPicPr>
          <p:cNvPr id="10" name="Picture 9" descr="IMG_349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5706" y="4653136"/>
            <a:ext cx="1951268" cy="1857364"/>
          </a:xfrm>
          <a:prstGeom prst="rect">
            <a:avLst/>
          </a:prstGeom>
        </p:spPr>
      </p:pic>
      <p:pic>
        <p:nvPicPr>
          <p:cNvPr id="11" name="Picture 10" descr="IMG_22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901" y="1717078"/>
            <a:ext cx="1695115" cy="2936058"/>
          </a:xfrm>
          <a:prstGeom prst="rect">
            <a:avLst/>
          </a:prstGeom>
        </p:spPr>
      </p:pic>
      <p:pic>
        <p:nvPicPr>
          <p:cNvPr id="12" name="Picture 11" descr="IMG_22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1716923"/>
            <a:ext cx="2085780" cy="2214578"/>
          </a:xfrm>
          <a:prstGeom prst="rect">
            <a:avLst/>
          </a:prstGeom>
        </p:spPr>
      </p:pic>
      <p:pic>
        <p:nvPicPr>
          <p:cNvPr id="13" name="Picture 12" descr="IMG_2272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116" y="1715758"/>
            <a:ext cx="2061665" cy="22066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100010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陈信中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077072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寿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5263" y="3996365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一家之主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6084004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赖皮狗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165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071546"/>
            <a:ext cx="1785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</a:rPr>
              <a:t>陈信中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 descr="IMG_3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0384" y="4249767"/>
            <a:ext cx="2183957" cy="2306343"/>
          </a:xfrm>
          <a:prstGeom prst="rect">
            <a:avLst/>
          </a:prstGeom>
        </p:spPr>
      </p:pic>
      <p:pic>
        <p:nvPicPr>
          <p:cNvPr id="8" name="Picture 7" descr="IMG_3505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571" t="3310" r="7143" b="7315"/>
          <a:stretch>
            <a:fillRect/>
          </a:stretch>
        </p:blipFill>
        <p:spPr>
          <a:xfrm>
            <a:off x="7111155" y="4249767"/>
            <a:ext cx="2069357" cy="2234906"/>
          </a:xfrm>
          <a:prstGeom prst="rect">
            <a:avLst/>
          </a:prstGeom>
        </p:spPr>
      </p:pic>
      <p:pic>
        <p:nvPicPr>
          <p:cNvPr id="9" name="Picture 8" descr="IMG_3506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7679" r="7851" b="6061"/>
          <a:stretch>
            <a:fillRect/>
          </a:stretch>
        </p:blipFill>
        <p:spPr>
          <a:xfrm>
            <a:off x="1835696" y="4437112"/>
            <a:ext cx="2144281" cy="2014324"/>
          </a:xfrm>
          <a:prstGeom prst="rect">
            <a:avLst/>
          </a:prstGeom>
        </p:spPr>
      </p:pic>
      <p:pic>
        <p:nvPicPr>
          <p:cNvPr id="10" name="Picture 9" descr="IMG_35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763" y="4559481"/>
            <a:ext cx="1892244" cy="1983679"/>
          </a:xfrm>
          <a:prstGeom prst="rect">
            <a:avLst/>
          </a:prstGeom>
        </p:spPr>
      </p:pic>
      <p:pic>
        <p:nvPicPr>
          <p:cNvPr id="13" name="Picture 12" descr="IMG_3510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064" y="1605552"/>
            <a:ext cx="2000264" cy="2484799"/>
          </a:xfrm>
          <a:prstGeom prst="rect">
            <a:avLst/>
          </a:prstGeom>
        </p:spPr>
      </p:pic>
      <p:pic>
        <p:nvPicPr>
          <p:cNvPr id="14" name="Picture 13" descr="IMG_35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4682" y="1631651"/>
            <a:ext cx="1928826" cy="2445421"/>
          </a:xfrm>
          <a:prstGeom prst="rect">
            <a:avLst/>
          </a:prstGeom>
        </p:spPr>
      </p:pic>
      <p:pic>
        <p:nvPicPr>
          <p:cNvPr id="15" name="Picture 14" descr="IMG_35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3508" y="1616774"/>
            <a:ext cx="2143140" cy="245632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印材的多样性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38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现代</a:t>
            </a:r>
            <a:r>
              <a:rPr lang="zh-CN" altLang="en-US" dirty="0"/>
              <a:t>肖形设</a:t>
            </a:r>
            <a:r>
              <a:rPr lang="zh-CN" altLang="en-US" dirty="0" smtClean="0"/>
              <a:t>计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5904" y="2170096"/>
            <a:ext cx="7970565" cy="1943492"/>
            <a:chOff x="551965" y="4005064"/>
            <a:chExt cx="7970565" cy="1943492"/>
          </a:xfrm>
        </p:grpSpPr>
        <p:pic>
          <p:nvPicPr>
            <p:cNvPr id="8" name="Picture 7" descr="IMG_243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12205" y="4077072"/>
              <a:ext cx="1785950" cy="1871484"/>
            </a:xfrm>
            <a:prstGeom prst="rect">
              <a:avLst/>
            </a:prstGeom>
          </p:spPr>
        </p:pic>
        <p:pic>
          <p:nvPicPr>
            <p:cNvPr id="9" name="Picture 8" descr="IMG_243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1965" y="4005064"/>
              <a:ext cx="2056623" cy="1857388"/>
            </a:xfrm>
            <a:prstGeom prst="rect">
              <a:avLst/>
            </a:prstGeom>
          </p:spPr>
        </p:pic>
        <p:pic>
          <p:nvPicPr>
            <p:cNvPr id="12" name="Picture 11" descr="IMG_2434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60231" y="4077072"/>
              <a:ext cx="1862299" cy="1674328"/>
            </a:xfrm>
            <a:prstGeom prst="rect">
              <a:avLst/>
            </a:prstGeom>
          </p:spPr>
        </p:pic>
        <p:pic>
          <p:nvPicPr>
            <p:cNvPr id="13" name="Picture 12" descr="IMG_2435.JP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1728" y="4077072"/>
              <a:ext cx="1558464" cy="185738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95732" y="145516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 smtClean="0">
                <a:solidFill>
                  <a:prstClr val="black"/>
                </a:solidFill>
              </a:rPr>
              <a:t>陈信中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9784" y="15475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猪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2016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4" name="Content Placeholder 3" descr="IMG_2426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748612" y="3981156"/>
            <a:ext cx="2027270" cy="2000264"/>
          </a:xfrm>
        </p:spPr>
      </p:pic>
      <p:pic>
        <p:nvPicPr>
          <p:cNvPr id="7" name="Picture 6" descr="IMG_24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05581" y="3987620"/>
            <a:ext cx="1938636" cy="2000264"/>
          </a:xfrm>
          <a:prstGeom prst="rect">
            <a:avLst/>
          </a:prstGeom>
        </p:spPr>
      </p:pic>
      <p:pic>
        <p:nvPicPr>
          <p:cNvPr id="10" name="Picture 9" descr="IMG_243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99286" y="3987620"/>
            <a:ext cx="2210057" cy="1988864"/>
          </a:xfrm>
          <a:prstGeom prst="rect">
            <a:avLst/>
          </a:prstGeom>
        </p:spPr>
      </p:pic>
      <p:pic>
        <p:nvPicPr>
          <p:cNvPr id="11" name="Picture 10" descr="IMG_243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59975" y="3985184"/>
            <a:ext cx="1845606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现代</a:t>
            </a:r>
            <a:r>
              <a:rPr lang="zh-CN" altLang="en-US" dirty="0"/>
              <a:t>肖形设</a:t>
            </a:r>
            <a:r>
              <a:rPr lang="zh-CN" altLang="en-US" dirty="0" smtClean="0"/>
              <a:t>计</a:t>
            </a:r>
            <a:endParaRPr lang="en-US" dirty="0"/>
          </a:p>
        </p:txBody>
      </p:sp>
      <p:pic>
        <p:nvPicPr>
          <p:cNvPr id="4" name="Content Placeholder 3" descr="IMG_3495.JPG"/>
          <p:cNvPicPr>
            <a:picLocks noChangeAspect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>
          <a:xfrm>
            <a:off x="332958" y="2586390"/>
            <a:ext cx="2428892" cy="248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76" y="4941168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《</a:t>
            </a:r>
            <a:r>
              <a:rPr lang="zh-CN" altLang="en-US" sz="1600" dirty="0" smtClean="0"/>
              <a:t>一支春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，郑木彰，</a:t>
            </a:r>
            <a:r>
              <a:rPr lang="en-US" altLang="zh-CN" sz="1600" dirty="0" smtClean="0"/>
              <a:t>2015</a:t>
            </a:r>
            <a:endParaRPr lang="en-US" sz="1600" dirty="0"/>
          </a:p>
        </p:txBody>
      </p:sp>
      <p:pic>
        <p:nvPicPr>
          <p:cNvPr id="6" name="Content Placeholder 5" descr="IMG_350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105" t="11049" r="5296" b="19501"/>
          <a:stretch>
            <a:fillRect/>
          </a:stretch>
        </p:blipFill>
        <p:spPr>
          <a:xfrm>
            <a:off x="3650509" y="2770213"/>
            <a:ext cx="1988744" cy="1988744"/>
          </a:xfrm>
          <a:prstGeom prst="rect">
            <a:avLst/>
          </a:prstGeom>
        </p:spPr>
      </p:pic>
      <p:pic>
        <p:nvPicPr>
          <p:cNvPr id="8" name="Picture 7" descr="IMG_3508.JPG"/>
          <p:cNvPicPr>
            <a:picLocks noChangeAspect="1"/>
          </p:cNvPicPr>
          <p:nvPr/>
        </p:nvPicPr>
        <p:blipFill>
          <a:blip r:embed="rId5" cstate="print"/>
          <a:srcRect l="25710" t="34070" r="26494" b="34225"/>
          <a:stretch>
            <a:fillRect/>
          </a:stretch>
        </p:blipFill>
        <p:spPr>
          <a:xfrm>
            <a:off x="6808606" y="2980017"/>
            <a:ext cx="1719642" cy="1778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4374" y="4962654"/>
            <a:ext cx="244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《</a:t>
            </a:r>
            <a:r>
              <a:rPr lang="zh-CN" altLang="en-US" sz="1600" dirty="0" smtClean="0"/>
              <a:t>梅田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，苏宣石，</a:t>
            </a:r>
            <a:r>
              <a:rPr lang="en-US" altLang="zh-CN" sz="1600" dirty="0" smtClean="0"/>
              <a:t>2015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3113052" y="4941168"/>
            <a:ext cx="3063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《</a:t>
            </a:r>
            <a:r>
              <a:rPr lang="zh-CN" altLang="en-US" sz="1600" dirty="0" smtClean="0"/>
              <a:t>一个鸟世界</a:t>
            </a:r>
            <a:r>
              <a:rPr lang="en-US" altLang="zh-CN" sz="1600" dirty="0" smtClean="0"/>
              <a:t>》</a:t>
            </a:r>
            <a:r>
              <a:rPr lang="zh-CN" altLang="en-US" sz="1600" dirty="0" smtClean="0"/>
              <a:t>，胡财和，</a:t>
            </a:r>
            <a:r>
              <a:rPr lang="en-US" altLang="zh-CN" sz="1600" dirty="0" smtClean="0"/>
              <a:t>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89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现代</a:t>
            </a:r>
            <a:r>
              <a:rPr lang="zh-CN" altLang="en-US" dirty="0" smtClean="0"/>
              <a:t>肖</a:t>
            </a:r>
            <a:r>
              <a:rPr lang="zh-CN" altLang="en-US" dirty="0"/>
              <a:t>形</a:t>
            </a:r>
            <a:r>
              <a:rPr lang="zh-CN" altLang="en-US" dirty="0" smtClean="0"/>
              <a:t>设</a:t>
            </a:r>
            <a:r>
              <a:rPr lang="zh-CN" altLang="en-US" dirty="0" smtClean="0"/>
              <a:t>计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2" name="Picture 11" descr="Ru Ying.jpg"/>
          <p:cNvPicPr>
            <a:picLocks noChangeAspect="1"/>
          </p:cNvPicPr>
          <p:nvPr/>
        </p:nvPicPr>
        <p:blipFill>
          <a:blip r:embed="rId2" cstate="print"/>
          <a:srcRect l="36731" t="66511" r="52014" b="22870"/>
          <a:stretch>
            <a:fillRect/>
          </a:stretch>
        </p:blipFill>
        <p:spPr>
          <a:xfrm rot="10800000">
            <a:off x="5188332" y="3410089"/>
            <a:ext cx="1285884" cy="1681542"/>
          </a:xfrm>
          <a:prstGeom prst="rect">
            <a:avLst/>
          </a:prstGeom>
        </p:spPr>
      </p:pic>
      <p:pic>
        <p:nvPicPr>
          <p:cNvPr id="13" name="Picture 12" descr="Ru Ying.jpg"/>
          <p:cNvPicPr>
            <a:picLocks noChangeAspect="1"/>
          </p:cNvPicPr>
          <p:nvPr/>
        </p:nvPicPr>
        <p:blipFill>
          <a:blip r:embed="rId2" cstate="print"/>
          <a:srcRect l="65947" t="67520" r="17222" b="23979"/>
          <a:stretch>
            <a:fillRect/>
          </a:stretch>
        </p:blipFill>
        <p:spPr>
          <a:xfrm rot="10800000">
            <a:off x="779571" y="3458636"/>
            <a:ext cx="1734925" cy="1214446"/>
          </a:xfrm>
          <a:prstGeom prst="rect">
            <a:avLst/>
          </a:prstGeom>
        </p:spPr>
      </p:pic>
      <p:pic>
        <p:nvPicPr>
          <p:cNvPr id="14" name="Picture 13" descr="Ru Ying.jpg"/>
          <p:cNvPicPr>
            <a:picLocks noChangeAspect="1"/>
          </p:cNvPicPr>
          <p:nvPr/>
        </p:nvPicPr>
        <p:blipFill>
          <a:blip r:embed="rId2" cstate="print"/>
          <a:srcRect l="66407" t="15175" r="18896" b="68163"/>
          <a:stretch>
            <a:fillRect/>
          </a:stretch>
        </p:blipFill>
        <p:spPr>
          <a:xfrm rot="10800000">
            <a:off x="2797017" y="1535980"/>
            <a:ext cx="1643074" cy="25819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584" y="17543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程儒颖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563" y="4560479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《</a:t>
            </a:r>
            <a:r>
              <a:rPr lang="zh-CN" altLang="en-US" sz="1400" dirty="0" smtClean="0"/>
              <a:t>小喵睡了</a:t>
            </a:r>
            <a:r>
              <a:rPr lang="en-US" altLang="zh-CN" sz="1400" dirty="0" smtClean="0"/>
              <a:t>》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2015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64401" y="3591847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《</a:t>
            </a:r>
            <a:r>
              <a:rPr lang="zh-CN" altLang="en-US" sz="1400" dirty="0" smtClean="0"/>
              <a:t>小喵背影</a:t>
            </a:r>
            <a:r>
              <a:rPr lang="en-US" altLang="zh-CN" sz="1400" dirty="0" smtClean="0"/>
              <a:t>》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2015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8284" y="5091632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《</a:t>
            </a:r>
            <a:r>
              <a:rPr lang="zh-CN" altLang="en-US" sz="1400" dirty="0" smtClean="0"/>
              <a:t>喵妈和小喵喵</a:t>
            </a:r>
            <a:r>
              <a:rPr lang="en-US" altLang="zh-CN" sz="1400" dirty="0" smtClean="0"/>
              <a:t>》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2015</a:t>
            </a:r>
            <a:endParaRPr lang="en-US" sz="1400" dirty="0"/>
          </a:p>
        </p:txBody>
      </p:sp>
      <p:pic>
        <p:nvPicPr>
          <p:cNvPr id="19" name="Picture 18" descr="Ru Ying.jpg"/>
          <p:cNvPicPr>
            <a:picLocks noChangeAspect="1"/>
          </p:cNvPicPr>
          <p:nvPr/>
        </p:nvPicPr>
        <p:blipFill>
          <a:blip r:embed="rId2" cstate="print"/>
          <a:srcRect l="35922" t="19812" r="46080" b="73232"/>
          <a:stretch>
            <a:fillRect/>
          </a:stretch>
        </p:blipFill>
        <p:spPr>
          <a:xfrm rot="10800000">
            <a:off x="6700181" y="2568695"/>
            <a:ext cx="2000232" cy="1071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14262" y="3571239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《</a:t>
            </a:r>
            <a:r>
              <a:rPr lang="zh-CN" altLang="en-US" sz="1400" dirty="0" smtClean="0"/>
              <a:t>懒喵喵</a:t>
            </a:r>
            <a:r>
              <a:rPr lang="en-US" altLang="zh-CN" sz="1400" dirty="0" smtClean="0"/>
              <a:t>》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98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16000"/>
                    </a14:imgEffect>
                    <a14:imgEffect>
                      <a14:brightnessContrast bright="-18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"/>
          <a:stretch/>
        </p:blipFill>
        <p:spPr bwMode="auto">
          <a:xfrm>
            <a:off x="1979712" y="482179"/>
            <a:ext cx="6480720" cy="58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13051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 </a:t>
            </a:r>
            <a:r>
              <a:rPr lang="zh-CN" altLang="en-US" sz="2800" b="1" dirty="0"/>
              <a:t>官印</a:t>
            </a:r>
            <a:endParaRPr lang="en-US" altLang="zh-CN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10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13051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b="1" dirty="0"/>
              <a:t>私印</a:t>
            </a:r>
            <a:endParaRPr lang="en-US" altLang="zh-C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900"/>
                    </a14:imgEffect>
                    <a14:imgEffect>
                      <a14:saturation sat="200000"/>
                    </a14:imgEffect>
                    <a14:imgEffect>
                      <a14:brightnessContrast bright="-17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" t="1997" r="473" b="1225"/>
          <a:stretch/>
        </p:blipFill>
        <p:spPr bwMode="auto">
          <a:xfrm>
            <a:off x="216223" y="863444"/>
            <a:ext cx="8712968" cy="521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683568" y="557972"/>
            <a:ext cx="13051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3. </a:t>
            </a:r>
            <a:r>
              <a:rPr lang="zh-CN" altLang="en-US" sz="2800" b="1" dirty="0"/>
              <a:t>闲章</a:t>
            </a:r>
            <a:endParaRPr lang="en-US" altLang="zh-CN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923928" y="1484784"/>
            <a:ext cx="4714391" cy="4664665"/>
            <a:chOff x="4283968" y="927304"/>
            <a:chExt cx="4714391" cy="46646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-16000" contrast="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659" y="1124744"/>
              <a:ext cx="4457700" cy="446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83968" y="927304"/>
              <a:ext cx="2485541" cy="199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18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6"/>
          <a:stretch/>
        </p:blipFill>
        <p:spPr bwMode="auto">
          <a:xfrm>
            <a:off x="914282" y="1628403"/>
            <a:ext cx="461245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005199" y="628498"/>
            <a:ext cx="1665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4. </a:t>
            </a:r>
            <a:r>
              <a:rPr lang="zh-CN" altLang="en-US" sz="2800" b="1" dirty="0"/>
              <a:t>肖形章</a:t>
            </a:r>
            <a:endParaRPr lang="en-SG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31" y="3753002"/>
            <a:ext cx="1368152" cy="13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40" y="3598616"/>
            <a:ext cx="1729545" cy="166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27000"/>
                    </a14:imgEffect>
                    <a14:imgEffect>
                      <a14:brightnessContrast bright="8000" contras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99" y="3651062"/>
            <a:ext cx="1598345" cy="159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brightnessContrast bright="47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18" y="1988840"/>
            <a:ext cx="1652722" cy="114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ttps://scontent-sin1-1.xx.fbcdn.net/v/t1.0-9/12670495_997147743698458_6448125620558868216_n.jpg?oh=bd48e9135a3bb92f68671803a266d9fc&amp;oe=57E21C8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34480" r="17071" b="32234"/>
          <a:stretch/>
        </p:blipFill>
        <p:spPr bwMode="auto">
          <a:xfrm>
            <a:off x="6197982" y="2122436"/>
            <a:ext cx="1342378" cy="11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sin1-1.xx.fbcdn.net/v/t1.0-9/12342547_928138520599381_1007859513339169574_n.jpg?oh=71e8049a15eb8e7745f658dfbcdcb383&amp;oe=57D8DBC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33601" r="21874" b="33786"/>
          <a:stretch/>
        </p:blipFill>
        <p:spPr bwMode="auto">
          <a:xfrm>
            <a:off x="1226052" y="2122436"/>
            <a:ext cx="1224136" cy="10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篆刻文字的由来</a:t>
            </a:r>
            <a:endParaRPr lang="en-S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475" y="2420888"/>
            <a:ext cx="4176464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1. </a:t>
            </a:r>
            <a:r>
              <a:rPr lang="zh-CN" altLang="en-US" dirty="0"/>
              <a:t>甲骨文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2. </a:t>
            </a:r>
            <a:r>
              <a:rPr lang="zh-CN" altLang="en-US" dirty="0" smtClean="0"/>
              <a:t>金文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3. </a:t>
            </a:r>
            <a:r>
              <a:rPr lang="zh-CN" altLang="en-US" dirty="0" smtClean="0"/>
              <a:t>各类碑文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66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53337"/>
            <a:ext cx="9145415" cy="404664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4467"/>
            <a:ext cx="2162254" cy="38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365209"/>
            <a:ext cx="11336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甲骨文</a:t>
            </a:r>
            <a:endParaRPr lang="en-US" altLang="zh-CN" dirty="0"/>
          </a:p>
        </p:txBody>
      </p:sp>
      <p:pic>
        <p:nvPicPr>
          <p:cNvPr id="1026" name="Picture 2" descr="http://www.cn3399.com/asp-jx/edit/UploadFile/201051419143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0543"/>
            <a:ext cx="4038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